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91" r:id="rId6"/>
    <p:sldId id="443" r:id="rId7"/>
    <p:sldId id="444" r:id="rId8"/>
    <p:sldId id="490" r:id="rId9"/>
    <p:sldId id="476" r:id="rId10"/>
    <p:sldId id="445" r:id="rId11"/>
    <p:sldId id="453" r:id="rId12"/>
    <p:sldId id="466" r:id="rId13"/>
    <p:sldId id="447" r:id="rId14"/>
    <p:sldId id="467" r:id="rId15"/>
    <p:sldId id="446" r:id="rId16"/>
    <p:sldId id="468" r:id="rId17"/>
    <p:sldId id="449" r:id="rId18"/>
    <p:sldId id="450" r:id="rId19"/>
    <p:sldId id="469" r:id="rId20"/>
    <p:sldId id="463" r:id="rId21"/>
    <p:sldId id="475" r:id="rId22"/>
    <p:sldId id="465" r:id="rId23"/>
    <p:sldId id="474" r:id="rId24"/>
    <p:sldId id="477" r:id="rId25"/>
    <p:sldId id="489" r:id="rId26"/>
    <p:sldId id="454" r:id="rId27"/>
    <p:sldId id="471" r:id="rId28"/>
    <p:sldId id="473" r:id="rId29"/>
    <p:sldId id="472" r:id="rId30"/>
    <p:sldId id="479" r:id="rId31"/>
    <p:sldId id="478" r:id="rId32"/>
    <p:sldId id="480" r:id="rId33"/>
    <p:sldId id="481" r:id="rId34"/>
    <p:sldId id="482" r:id="rId35"/>
    <p:sldId id="461" r:id="rId36"/>
    <p:sldId id="483" r:id="rId37"/>
    <p:sldId id="484" r:id="rId38"/>
    <p:sldId id="457" r:id="rId39"/>
    <p:sldId id="485" r:id="rId40"/>
    <p:sldId id="486" r:id="rId41"/>
    <p:sldId id="487" r:id="rId42"/>
    <p:sldId id="460" r:id="rId43"/>
    <p:sldId id="488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4" autoAdjust="0"/>
    <p:restoredTop sz="94595" autoAdjust="0"/>
  </p:normalViewPr>
  <p:slideViewPr>
    <p:cSldViewPr>
      <p:cViewPr varScale="1">
        <p:scale>
          <a:sx n="79" d="100"/>
          <a:sy n="79" d="100"/>
        </p:scale>
        <p:origin x="73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15-Jun-16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15-Jun-16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6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15-Jun-16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15-Jun-16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15-Jun-16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visualstudio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Very Short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849269" y="3861925"/>
            <a:ext cx="180369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32612" y="3463291"/>
            <a:ext cx="4707735" cy="2647416"/>
            <a:chOff x="6932612" y="3463291"/>
            <a:chExt cx="4707735" cy="26474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t="5345" b="6461"/>
            <a:stretch/>
          </p:blipFill>
          <p:spPr>
            <a:xfrm>
              <a:off x="7256574" y="3596107"/>
              <a:ext cx="4064510" cy="2514600"/>
            </a:xfrm>
            <a:prstGeom prst="rect">
              <a:avLst/>
            </a:prstGeom>
          </p:spPr>
        </p:pic>
        <p:pic>
          <p:nvPicPr>
            <p:cNvPr id="4" name="Picture 4" descr="http://icons.iconarchive.com/icons/hopstarter/adobe-cs4/256/File-Adobe-Dreamweaver-HTML-01-icon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8172">
              <a:off x="6932612" y="3463291"/>
              <a:ext cx="1120588" cy="1120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cons.iconarchive.com/icons/hopstarter/adobe-cs4/256/File-Adobe-Dreamweaver-CSS-01-icon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7665">
              <a:off x="10502110" y="3463291"/>
              <a:ext cx="1138237" cy="113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your first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hello.html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Hello HTML!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name (bold)&gt;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I am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from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&lt;your town as link to your town's Web site&gt;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study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&lt;specialty (italic)&gt;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&lt;link to SoftUni&gt;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Hello 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832" y="1245709"/>
            <a:ext cx="5181600" cy="3464442"/>
          </a:xfrm>
          <a:prstGeom prst="roundRect">
            <a:avLst>
              <a:gd name="adj" fmla="val 1204"/>
            </a:avLst>
          </a:prstGeom>
        </p:spPr>
      </p:pic>
    </p:spTree>
    <p:extLst>
      <p:ext uri="{BB962C8B-B14F-4D97-AF65-F5344CB8AC3E}">
        <p14:creationId xmlns:p14="http://schemas.microsoft.com/office/powerpoint/2010/main" val="225898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Bullets and Numbered Lists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279410" y="12088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279410" y="3952055"/>
            <a:ext cx="5119801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778" y="1367637"/>
            <a:ext cx="3504620" cy="2054980"/>
          </a:xfrm>
          <a:prstGeom prst="roundRect">
            <a:avLst>
              <a:gd name="adj" fmla="val 1545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88" y="4113554"/>
            <a:ext cx="3504924" cy="2049546"/>
          </a:xfrm>
          <a:prstGeom prst="roundRect">
            <a:avLst>
              <a:gd name="adj" fmla="val 1545"/>
            </a:avLst>
          </a:prstGeom>
        </p:spPr>
      </p:pic>
    </p:spTree>
    <p:extLst>
      <p:ext uri="{BB962C8B-B14F-4D97-AF65-F5344CB8AC3E}">
        <p14:creationId xmlns:p14="http://schemas.microsoft.com/office/powerpoint/2010/main" val="11205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/>
              <a:t>Create your first Web page:</a:t>
            </a:r>
          </a:p>
          <a:p>
            <a:pPr lvl="1"/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todo.html</a:t>
            </a:r>
            <a:endParaRPr lang="en-US" dirty="0"/>
          </a:p>
          <a:p>
            <a:pPr lvl="1"/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TODO List</a:t>
            </a:r>
          </a:p>
          <a:p>
            <a:pPr lvl="1"/>
            <a:r>
              <a:rPr lang="en-US" dirty="0"/>
              <a:t>Large heading: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My TODO List</a:t>
            </a:r>
          </a:p>
          <a:p>
            <a:pPr lvl="1"/>
            <a:r>
              <a:rPr lang="en-US" dirty="0"/>
              <a:t>List of items: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HTML5 course @ SoftUni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 HTML &amp; CSS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Teddy – birthday present</a:t>
            </a:r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My TODO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912" y="1447800"/>
            <a:ext cx="5531302" cy="3698254"/>
          </a:xfrm>
          <a:prstGeom prst="roundRect">
            <a:avLst>
              <a:gd name="adj" fmla="val 1204"/>
            </a:avLst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814372" y="5334000"/>
            <a:ext cx="4267200" cy="1066800"/>
          </a:xfrm>
          <a:prstGeom prst="wedgeRoundRectCallout">
            <a:avLst>
              <a:gd name="adj1" fmla="val -26123"/>
              <a:gd name="adj2" fmla="val -929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Hint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: use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&amp;ndash;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display the long hyphen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–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33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logo (blue)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90" y="2320160"/>
            <a:ext cx="4247726" cy="3725413"/>
          </a:xfrm>
          <a:prstGeom prst="roundRect">
            <a:avLst>
              <a:gd name="adj" fmla="val 586"/>
            </a:avLst>
          </a:prstGeom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836611" y="4890029"/>
            <a:ext cx="6113139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alt="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Icon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data:image/gif;base64,R0lGODlPQoAJo+Pj/+pqcs…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712" y="4385318"/>
            <a:ext cx="891100" cy="953854"/>
          </a:xfrm>
          <a:prstGeom prst="roundRect">
            <a:avLst>
              <a:gd name="adj" fmla="val 4124"/>
            </a:avLst>
          </a:prstGeom>
        </p:spPr>
      </p:pic>
    </p:spTree>
    <p:extLst>
      <p:ext uri="{BB962C8B-B14F-4D97-AF65-F5344CB8AC3E}">
        <p14:creationId xmlns:p14="http://schemas.microsoft.com/office/powerpoint/2010/main" val="24759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751599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are given 4 image files: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r>
              <a:rPr lang="en-US" dirty="0"/>
              <a:t>Create a Web page like the screenshot on the right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Fruits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20" y="1295400"/>
            <a:ext cx="4711692" cy="4908470"/>
          </a:xfrm>
          <a:prstGeom prst="roundRect">
            <a:avLst>
              <a:gd name="adj" fmla="val 586"/>
            </a:avLst>
          </a:prstGeom>
        </p:spPr>
      </p:pic>
    </p:spTree>
    <p:extLst>
      <p:ext uri="{BB962C8B-B14F-4D97-AF65-F5344CB8AC3E}">
        <p14:creationId xmlns:p14="http://schemas.microsoft.com/office/powerpoint/2010/main" val="182078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0126"/>
            <a:ext cx="8938472" cy="820600"/>
          </a:xfrm>
        </p:spPr>
        <p:txBody>
          <a:bodyPr/>
          <a:lstStyle/>
          <a:p>
            <a:r>
              <a:rPr lang="en-US" dirty="0"/>
              <a:t>Basic HTML Tags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81994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12" y="1054508"/>
            <a:ext cx="5181600" cy="3464442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62" y="632750"/>
            <a:ext cx="4343400" cy="2904017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37" y="3059575"/>
            <a:ext cx="2570480" cy="1676400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987" y="1369986"/>
            <a:ext cx="2971800" cy="3095914"/>
          </a:xfrm>
          <a:prstGeom prst="roundRect">
            <a:avLst>
              <a:gd name="adj" fmla="val 120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CSS specifies fonts, colors, margins, sizes, positioning, floating, …</a:t>
            </a:r>
          </a:p>
          <a:p>
            <a:pPr lvl="1"/>
            <a:r>
              <a:rPr lang="en-US" dirty="0"/>
              <a:t>Uses CSS declarations in format: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property:value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Inline CSS </a:t>
            </a:r>
            <a:r>
              <a:rPr lang="en-US" dirty="0"/>
              <a:t>defines formatting rules for certain HTML element: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3930870"/>
            <a:ext cx="10867748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 text-align: center; font-size: 30pt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green big centered text paragraph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04" y="5252080"/>
            <a:ext cx="7168108" cy="1297172"/>
          </a:xfrm>
          <a:prstGeom prst="roundRect">
            <a:avLst>
              <a:gd name="adj" fmla="val 2957"/>
            </a:avLst>
          </a:prstGeom>
        </p:spPr>
      </p:pic>
    </p:spTree>
    <p:extLst>
      <p:ext uri="{BB962C8B-B14F-4D97-AF65-F5344CB8AC3E}">
        <p14:creationId xmlns:p14="http://schemas.microsoft.com/office/powerpoint/2010/main" val="19285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en-US" dirty="0"/>
              <a:t>Create a Web page like the screenshot below: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a paragraph of text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style="…"&gt;</a:t>
            </a:r>
            <a:r>
              <a:rPr lang="en-US" b="1" dirty="0">
                <a:solidFill>
                  <a:srgbClr val="FBEEDC"/>
                </a:solidFill>
                <a:latin typeface="Consolas" panose="020B0609020204030204" pitchFamily="49" charset="0"/>
              </a:rPr>
              <a:t>text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&lt;/span&gt;</a:t>
            </a:r>
            <a:r>
              <a:rPr lang="en-US" dirty="0"/>
              <a:t> for the colored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Colors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673" y="2099440"/>
            <a:ext cx="7887478" cy="2438400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291270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Fonts, Colors, Backgrounds, Borders, Padding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6756" y="1371600"/>
            <a:ext cx="10797856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#AA77FF;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Consolas, monaco, monospace;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24pt;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lightgray;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15px;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 10px;</a:t>
            </a:r>
          </a:p>
          <a:p>
            <a:pPr eaLnBrk="0" hangingPunct="0">
              <a:lnSpc>
                <a:spcPct val="12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2px solid rgba(200,120,120,0.75)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492" y="3059311"/>
            <a:ext cx="5176520" cy="2064444"/>
          </a:xfrm>
          <a:prstGeom prst="roundRect">
            <a:avLst>
              <a:gd name="adj" fmla="val 2095"/>
            </a:avLst>
          </a:prstGeom>
        </p:spPr>
      </p:pic>
    </p:spTree>
    <p:extLst>
      <p:ext uri="{BB962C8B-B14F-4D97-AF65-F5344CB8AC3E}">
        <p14:creationId xmlns:p14="http://schemas.microsoft.com/office/powerpoint/2010/main" val="14901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3 nested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elements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Outside div</a:t>
            </a:r>
            <a:r>
              <a:rPr lang="en-US" dirty="0"/>
              <a:t>: blue dotted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div</a:t>
            </a:r>
            <a:r>
              <a:rPr lang="en-US" dirty="0"/>
              <a:t>: red dashed border +</a:t>
            </a:r>
            <a:br>
              <a:rPr lang="en-US" dirty="0"/>
            </a:br>
            <a:r>
              <a:rPr lang="en-US" dirty="0"/>
              <a:t>border-radius + padding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Inner div</a:t>
            </a:r>
            <a:r>
              <a:rPr lang="en-US" dirty="0"/>
              <a:t>: green solid border + </a:t>
            </a:r>
            <a:br>
              <a:rPr lang="en-US" dirty="0"/>
            </a:br>
            <a:r>
              <a:rPr lang="en-US" dirty="0"/>
              <a:t>border-radius + padding + text-align + font-size</a:t>
            </a:r>
          </a:p>
          <a:p>
            <a:pPr lvl="1"/>
            <a:r>
              <a:rPr lang="en-US" dirty="0"/>
              <a:t>Use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&amp;lt;</a:t>
            </a:r>
            <a:r>
              <a:rPr lang="en-US" dirty="0"/>
              <a:t> and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&amp;gt;</a:t>
            </a:r>
            <a:r>
              <a:rPr lang="en-US" dirty="0"/>
              <a:t> to escape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characters in the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Rectangles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71720"/>
            <a:ext cx="4267200" cy="3252019"/>
          </a:xfrm>
          <a:prstGeom prst="roundRect">
            <a:avLst>
              <a:gd name="adj" fmla="val 741"/>
            </a:avLst>
          </a:prstGeom>
        </p:spPr>
      </p:pic>
    </p:spTree>
    <p:extLst>
      <p:ext uri="{BB962C8B-B14F-4D97-AF65-F5344CB8AC3E}">
        <p14:creationId xmlns:p14="http://schemas.microsoft.com/office/powerpoint/2010/main" val="330991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HTML?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HTML Tags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Headings, Paragraphs,</a:t>
            </a:r>
            <a:br>
              <a:rPr lang="en-US" sz="3000" dirty="0"/>
            </a:br>
            <a:r>
              <a:rPr lang="en-US" sz="3000" dirty="0"/>
              <a:t>Images, Lists, Hyperlinks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Basic CSS Styles</a:t>
            </a:r>
          </a:p>
          <a:p>
            <a:pPr marL="714375" lvl="1" indent="-411163">
              <a:lnSpc>
                <a:spcPct val="100000"/>
              </a:lnSpc>
            </a:pPr>
            <a:r>
              <a:rPr lang="en-US" sz="3000" dirty="0"/>
              <a:t>Fonts, Colors, Borders, Margins,</a:t>
            </a:r>
            <a:br>
              <a:rPr lang="en-US" sz="3000" dirty="0"/>
            </a:br>
            <a:r>
              <a:rPr lang="en-US" sz="3000" dirty="0"/>
              <a:t>Padding, Blocks, Inline Elements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HTML Forms and Input Fields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Creating a Very Simple Web 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022" y="1485512"/>
            <a:ext cx="2180390" cy="21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256" y="1600200"/>
            <a:ext cx="3164556" cy="4080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56" y="4628022"/>
            <a:ext cx="1559656" cy="155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 Tools / Styles Inspector / [F12]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14" y="1151121"/>
            <a:ext cx="9568966" cy="5312082"/>
          </a:xfrm>
          <a:prstGeom prst="roundRect">
            <a:avLst>
              <a:gd name="adj" fmla="val 1006"/>
            </a:avLst>
          </a:prstGeom>
        </p:spPr>
      </p:pic>
    </p:spTree>
    <p:extLst>
      <p:ext uri="{BB962C8B-B14F-4D97-AF65-F5344CB8AC3E}">
        <p14:creationId xmlns:p14="http://schemas.microsoft.com/office/powerpoint/2010/main" val="231384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HTML and CSS Files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751786"/>
            <a:ext cx="2057400" cy="144780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586" y="4659775"/>
            <a:ext cx="2748111" cy="1628776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517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Web page like at the screenshot.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 HTML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langs.html</a:t>
            </a:r>
          </a:p>
          <a:p>
            <a:pPr lvl="1"/>
            <a:r>
              <a:rPr lang="en-US" dirty="0"/>
              <a:t>Create CSS file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langs.css</a:t>
            </a:r>
          </a:p>
          <a:p>
            <a:pPr lvl="1"/>
            <a:r>
              <a:rPr lang="en-US" dirty="0"/>
              <a:t>Link the CSS file in the HTML header</a:t>
            </a:r>
            <a:br>
              <a:rPr lang="en-US" dirty="0"/>
            </a:br>
            <a:r>
              <a:rPr lang="en-US" b="1" spc="-200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&lt;link rel="…" href="langs.css"&gt;</a:t>
            </a:r>
          </a:p>
          <a:p>
            <a:pPr lvl="1"/>
            <a:r>
              <a:rPr lang="en-US" dirty="0"/>
              <a:t>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body</a:t>
            </a:r>
            <a:r>
              <a:rPr lang="en-US" dirty="0"/>
              <a:t> CSS selector define:</a:t>
            </a:r>
            <a:endParaRPr lang="bg-BG" dirty="0"/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background:#EEE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line-height:1.5em; font-size:24pt;</a:t>
            </a:r>
          </a:p>
          <a:p>
            <a:pPr lvl="1"/>
            <a:r>
              <a:rPr lang="en-US" dirty="0"/>
              <a:t>Define and use a CSS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.lang</a:t>
            </a:r>
            <a:r>
              <a:rPr lang="en-US" noProof="1"/>
              <a:t> </a:t>
            </a:r>
            <a:r>
              <a:rPr lang="en-US" dirty="0"/>
              <a:t>for styling the languages:</a:t>
            </a:r>
          </a:p>
          <a:p>
            <a:pPr lvl="2"/>
            <a:r>
              <a:rPr lang="en-US" dirty="0"/>
              <a:t>Specify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border:1px #AAA, border-radius, background:#CCC,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Languages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27" y="1963460"/>
            <a:ext cx="4187710" cy="2578640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2135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Languages (HTML +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862" y="1665896"/>
            <a:ext cx="634775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&lt;title&gt;…&lt;/title&gt;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type=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"text/css" href="languages.css"&gt;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Programming …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PHP&lt;/span&gt;, &lt;span </a:t>
            </a: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class="lang"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JavaScript&lt;/span&gt;, … purpose.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4862" y="1132691"/>
            <a:ext cx="63477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languages.html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90462" y="1665896"/>
            <a:ext cx="429035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1.5em;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spc="-80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.lang </a:t>
            </a: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2px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#AAA;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90462" y="1132691"/>
            <a:ext cx="429035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spc="-8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languages.css</a:t>
            </a:r>
            <a:endParaRPr lang="en-US" b="1" spc="-8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509" y="223424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text-align:center"&gt;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style="border:1px solid blue"&gt;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style="border:1px solid red; text-align:right"&gt;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37946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style="text-align:justify"&gt;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style="color:white; background:blue; padding-right:3px; padding-left:3px;"&gt;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6188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style="text-align:justify;"&gt;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background:green"&gt;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background:red"&gt;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Navigation Icons (HTML)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5797" y="1907262"/>
            <a:ext cx="7765723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icons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src="home.png"/&gt;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&gt;Home&lt;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src="browse.png"/&gt;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&gt;Browse&lt;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src="live.png"/&gt;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&gt;Live&lt;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href="#"&gt;&lt;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src="fav.png"/&gt;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&gt;Favorites&lt;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572" y="1907262"/>
            <a:ext cx="3041316" cy="2667000"/>
          </a:xfrm>
          <a:prstGeom prst="roundRect">
            <a:avLst>
              <a:gd name="adj" fmla="val 2500"/>
            </a:avLst>
          </a:prstGeom>
        </p:spPr>
      </p:pic>
      <p:pic>
        <p:nvPicPr>
          <p:cNvPr id="9" name="Picture 4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370" y="5340323"/>
            <a:ext cx="942842" cy="94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644573" y="4800600"/>
            <a:ext cx="3041316" cy="160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6" descr="http://icons.iconarchive.com/icons/hopstarter/adobe-cs4/256/File-Adobe-Dreamweaver-CSS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640" y="4647968"/>
            <a:ext cx="926302" cy="9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Navigation Icons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7124" y="1121228"/>
            <a:ext cx="5241634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121228"/>
            <a:ext cx="5395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font: bold 12pt Arial;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TODO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.icons li 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#594932;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#F0E0C9;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#866129;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-2px;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87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Styling with CSS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740924"/>
            <a:ext cx="4696234" cy="1451833"/>
          </a:xfrm>
          <a:prstGeom prst="roundRect">
            <a:avLst>
              <a:gd name="adj" fmla="val 20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1" y="2106774"/>
            <a:ext cx="4127274" cy="2541426"/>
          </a:xfrm>
          <a:prstGeom prst="roundRect">
            <a:avLst>
              <a:gd name="adj" fmla="val 25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1396181"/>
            <a:ext cx="4267200" cy="3252019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12" y="1120638"/>
            <a:ext cx="3352800" cy="3251006"/>
          </a:xfrm>
          <a:prstGeom prst="roundRect">
            <a:avLst>
              <a:gd name="adj" fmla="val 174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6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/>
            </a:br>
            <a:r>
              <a:rPr lang="en-US" sz="11500" b="1"/>
              <a:t>#2667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5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forms </a:t>
            </a:r>
            <a:r>
              <a:rPr lang="en-US" dirty="0"/>
              <a:t>allow user to fill data</a:t>
            </a:r>
            <a:br>
              <a:rPr lang="en-US" dirty="0"/>
            </a:br>
            <a:r>
              <a:rPr lang="en-US" dirty="0"/>
              <a:t>and send it to the server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 fields </a:t>
            </a:r>
            <a:r>
              <a:rPr lang="en-US" dirty="0"/>
              <a:t>can hold text, number,</a:t>
            </a:r>
            <a:br>
              <a:rPr lang="en-US" dirty="0"/>
            </a:br>
            <a:r>
              <a:rPr lang="en-US" dirty="0"/>
              <a:t>date, radio button, checkbox, …</a:t>
            </a:r>
          </a:p>
          <a:p>
            <a:r>
              <a:rPr lang="en-US" dirty="0"/>
              <a:t>Creating a contact form: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7236" y="4267200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Last name: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640" y="1186542"/>
            <a:ext cx="3654772" cy="2826944"/>
          </a:xfrm>
          <a:prstGeom prst="roundRect">
            <a:avLst>
              <a:gd name="adj" fmla="val 1432"/>
            </a:avLst>
          </a:prstGeom>
        </p:spPr>
      </p:pic>
    </p:spTree>
    <p:extLst>
      <p:ext uri="{BB962C8B-B14F-4D97-AF65-F5344CB8AC3E}">
        <p14:creationId xmlns:p14="http://schemas.microsoft.com/office/powerpoint/2010/main" val="1036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Contact Us Form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7372" y="1981200"/>
            <a:ext cx="753450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&lt;span&gt;First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&lt;span&gt;Town:&lt;/span&gt;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name="town"&gt;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value="1"&gt;Sofia&lt;/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option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80" y="2238330"/>
            <a:ext cx="3278188" cy="3810000"/>
          </a:xfrm>
          <a:prstGeom prst="roundRect">
            <a:avLst>
              <a:gd name="adj" fmla="val 1447"/>
            </a:avLst>
          </a:prstGeom>
        </p:spPr>
      </p:pic>
    </p:spTree>
    <p:extLst>
      <p:ext uri="{BB962C8B-B14F-4D97-AF65-F5344CB8AC3E}">
        <p14:creationId xmlns:p14="http://schemas.microsoft.com/office/powerpoint/2010/main" val="197943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Styling the Contact Us Form (CSS)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1556" y="1143000"/>
            <a:ext cx="5214256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span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3px 3px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150px;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43000"/>
            <a:ext cx="5387280" cy="52014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select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 input[type='submit']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 0 12px 98px;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80px; height: 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3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HTML elements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</a:t>
            </a:r>
            <a:r>
              <a:rPr lang="en-US" dirty="0"/>
              <a:t> left and right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Elements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4326" y="1853335"/>
            <a:ext cx="3276390" cy="2051802"/>
            <a:chOff x="8151812" y="2377958"/>
            <a:chExt cx="3276390" cy="2051802"/>
          </a:xfrm>
        </p:grpSpPr>
        <p:sp>
          <p:nvSpPr>
            <p:cNvPr id="7" name="Rounded Rectangle 6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766412" y="2576513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66412" y="2860626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766412" y="3146881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766412" y="3430994"/>
              <a:ext cx="1441302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83394" y="2594867"/>
              <a:ext cx="1254382" cy="980433"/>
              <a:chOff x="8860388" y="4175129"/>
              <a:chExt cx="1137052" cy="4008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8860388" y="4175129"/>
                <a:ext cx="1137052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964862" y="4213310"/>
                <a:ext cx="922303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float:left</a:t>
                </a: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8228222" y="1853335"/>
            <a:ext cx="3276390" cy="2051802"/>
            <a:chOff x="8151812" y="2377958"/>
            <a:chExt cx="3276390" cy="2051802"/>
          </a:xfrm>
        </p:grpSpPr>
        <p:sp>
          <p:nvSpPr>
            <p:cNvPr id="42" name="Rounded Rectangle 41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72509" y="2576513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372509" y="2860626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72509" y="3146881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372509" y="3430994"/>
              <a:ext cx="1187519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72509" y="371816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715395" y="2602814"/>
              <a:ext cx="1484400" cy="980433"/>
              <a:chOff x="10067799" y="4178378"/>
              <a:chExt cx="1345555" cy="4008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0067799" y="4178378"/>
                <a:ext cx="1345555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72272" y="4216559"/>
                <a:ext cx="1091428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float:right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4461209" y="1853335"/>
            <a:ext cx="3276390" cy="2051802"/>
            <a:chOff x="8151812" y="2377958"/>
            <a:chExt cx="3276390" cy="2051802"/>
          </a:xfrm>
        </p:grpSpPr>
        <p:sp>
          <p:nvSpPr>
            <p:cNvPr id="53" name="Rounded Rectangle 52"/>
            <p:cNvSpPr/>
            <p:nvPr/>
          </p:nvSpPr>
          <p:spPr>
            <a:xfrm>
              <a:off x="8151812" y="2377958"/>
              <a:ext cx="3276390" cy="2051802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372509" y="2576513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372509" y="4002279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029595" y="2912766"/>
              <a:ext cx="1524514" cy="980433"/>
              <a:chOff x="9446146" y="4305086"/>
              <a:chExt cx="1381917" cy="4008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9446146" y="4305086"/>
                <a:ext cx="1381917" cy="400800"/>
              </a:xfrm>
              <a:prstGeom prst="roundRect">
                <a:avLst>
                  <a:gd name="adj" fmla="val 903"/>
                </a:avLst>
              </a:prstGeom>
              <a:solidFill>
                <a:schemeClr val="accent1">
                  <a:alpha val="50000"/>
                </a:schemeClr>
              </a:solidFill>
              <a:ln w="381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557487" y="4343267"/>
                <a:ext cx="1120922" cy="32138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noProof="1">
                    <a:solidFill>
                      <a:schemeClr val="bg1"/>
                    </a:solidFill>
                  </a:rPr>
                  <a:t>no floating block</a:t>
                </a:r>
              </a:p>
            </p:txBody>
          </p:sp>
        </p:grpSp>
      </p:grp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84326" y="4182879"/>
            <a:ext cx="32763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float:left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61208" y="4182879"/>
            <a:ext cx="327639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before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no floating block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8228222" y="4182879"/>
            <a:ext cx="327639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 around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float:right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float:left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692035" cy="5570355"/>
          </a:xfrm>
        </p:spPr>
        <p:txBody>
          <a:bodyPr/>
          <a:lstStyle/>
          <a:p>
            <a:r>
              <a:rPr lang="en-US" dirty="0"/>
              <a:t>Create a Web page (HTML + CSS) like at the screenshot: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Floating Elements (HTML)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657" y="2460830"/>
            <a:ext cx="6781800" cy="38318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"&gt;left&lt;/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"&gt;right&lt;/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&gt;The float CSS property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7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"&gt;no float&lt;/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&gt;Without floating …&lt;/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1337958"/>
            <a:ext cx="3969751" cy="4965576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20025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Floating Elements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184493"/>
            <a:ext cx="5943600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.left, .right, 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CornflowerBlue;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0px 0px 5px white;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184493"/>
            <a:ext cx="447981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.center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418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1325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dirty="0"/>
              <a:t>(like at the screenshot) consisting of: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 </a:t>
            </a:r>
            <a:r>
              <a:rPr lang="en-US" dirty="0"/>
              <a:t>– holds site title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 </a:t>
            </a:r>
            <a:r>
              <a:rPr lang="en-US" dirty="0"/>
              <a:t>(left column) – menu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Home, About, Contacts (links)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 content </a:t>
            </a:r>
            <a:r>
              <a:rPr lang="en-US" dirty="0"/>
              <a:t>(right column)</a:t>
            </a:r>
          </a:p>
          <a:p>
            <a:pPr lvl="3">
              <a:lnSpc>
                <a:spcPct val="100000"/>
              </a:lnSpc>
            </a:pPr>
            <a:r>
              <a:rPr lang="en-US" sz="3000" dirty="0"/>
              <a:t>Home text, About text, Contact us form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 </a:t>
            </a:r>
            <a:r>
              <a:rPr lang="en-US" dirty="0"/>
              <a:t>– holds copyright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– Very Simple Web 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8" y="1981200"/>
            <a:ext cx="5210674" cy="4180382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2012028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(HTML)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140949"/>
            <a:ext cx="10943998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&gt;Very Simple Web Site&lt;/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href="site-home.html"&gt;Home&lt;/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href="site-about.html"&gt;About&lt;/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href="site-contacts.html"&gt;Contacts&lt;/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&gt;HTML5 is a markup language used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&gt;It was published in October 2014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2016 - Software University&lt;/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842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140949"/>
            <a:ext cx="61793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beige;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2813" y="1140949"/>
            <a:ext cx="4321799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beige;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4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Very Simple Web Site (More CSS)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3" y="1140949"/>
            <a:ext cx="5319599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a 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brown;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a:hover 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BurlyWood;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3px;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4600" y="1140949"/>
            <a:ext cx="5180013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130px;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margin: 10px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11pt;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073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314851" y="4168504"/>
            <a:ext cx="260399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6116" y="5111933"/>
            <a:ext cx="3581400" cy="5237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608916" y="4105823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&lt;/a&gt;</a:t>
            </a:r>
            <a:endParaRPr lang="en-US" sz="3000" noProof="1"/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500283" y="3228554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Opening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204923" y="3228554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Attribute: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key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"value"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250086" y="4637565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363909" y="5770475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Closing tag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63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8639" y="4917605"/>
            <a:ext cx="10711546" cy="820600"/>
          </a:xfrm>
        </p:spPr>
        <p:txBody>
          <a:bodyPr/>
          <a:lstStyle/>
          <a:p>
            <a:r>
              <a:rPr lang="en-US" dirty="0"/>
              <a:t>Creating a Very Simple Web Site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640" y="5795773"/>
            <a:ext cx="10711544" cy="688256"/>
          </a:xfrm>
        </p:spPr>
        <p:txBody>
          <a:bodyPr/>
          <a:lstStyle/>
          <a:p>
            <a:r>
              <a:rPr lang="en-US" dirty="0"/>
              <a:t>Live Exercise in Class (Lab)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737384"/>
            <a:ext cx="3022078" cy="3890065"/>
          </a:xfrm>
          <a:prstGeom prst="roundRect">
            <a:avLst>
              <a:gd name="adj" fmla="val 1060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322" y="1360721"/>
            <a:ext cx="2810748" cy="3266728"/>
          </a:xfrm>
          <a:prstGeom prst="roundRect">
            <a:avLst>
              <a:gd name="adj" fmla="val 1447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868" y="1337655"/>
            <a:ext cx="4102614" cy="3291415"/>
          </a:xfrm>
          <a:prstGeom prst="roundRect">
            <a:avLst>
              <a:gd name="adj" fmla="val 1060"/>
            </a:avLst>
          </a:prstGeom>
        </p:spPr>
      </p:pic>
    </p:spTree>
    <p:extLst>
      <p:ext uri="{BB962C8B-B14F-4D97-AF65-F5344CB8AC3E}">
        <p14:creationId xmlns:p14="http://schemas.microsoft.com/office/powerpoint/2010/main" val="324852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200" dirty="0"/>
              <a:t> describes text with formatting,</a:t>
            </a:r>
            <a:br>
              <a:rPr lang="en-US" sz="3200" dirty="0"/>
            </a:br>
            <a:r>
              <a:rPr lang="en-US" sz="3200" dirty="0"/>
              <a:t>images, tables, forms, etc.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Uses tags like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sz="3000" dirty="0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000" noProof="1"/>
              <a:t> </a:t>
            </a:r>
            <a:r>
              <a:rPr lang="en-US" sz="3000" dirty="0"/>
              <a:t>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href="…"&gt;</a:t>
            </a:r>
            <a:endParaRPr lang="en-US" sz="3000" noProof="1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dirty="0"/>
              <a:t>adds styling to the HTML documents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Font, color, background, alignment, …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position, size, margins, paddings, …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sites </a:t>
            </a:r>
            <a:r>
              <a:rPr lang="en-US" sz="3200" dirty="0"/>
              <a:t>consist of HTML + CSS + images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May hold JavaScript code and other assets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HTML5 and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22410" y="1088061"/>
            <a:ext cx="10944002" cy="54195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describes formatted text using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tags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&lt;/strong&gt;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Visit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href="https://softuni.bg/courses/</a:t>
            </a:r>
            <a:b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web-fundamentals"&gt;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HTML course to learn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37" y="1222240"/>
            <a:ext cx="4535435" cy="2582679"/>
          </a:xfrm>
          <a:prstGeom prst="roundRect">
            <a:avLst>
              <a:gd name="adj" fmla="val 2039"/>
            </a:avLst>
          </a:prstGeom>
        </p:spPr>
      </p:pic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dirty="0"/>
              <a:t>For many languages and technologies, Windows only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5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Create your first Web page: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Hint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Modify the code from the previous slide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Welcome</a:t>
            </a:r>
            <a:r>
              <a:rPr lang="bg-BG" dirty="0"/>
              <a:t> </a:t>
            </a:r>
            <a:r>
              <a:rPr lang="en-US" dirty="0"/>
              <a:t>to 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1447800"/>
            <a:ext cx="5063413" cy="2819400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Headings and Paragraphs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2" y="1747379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 Heading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366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 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30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534269"/>
            <a:ext cx="3352800" cy="1777794"/>
          </a:xfrm>
          <a:prstGeom prst="roundRect">
            <a:avLst>
              <a:gd name="adj" fmla="val 129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252" y="3982706"/>
            <a:ext cx="2324100" cy="2371531"/>
          </a:xfrm>
          <a:prstGeom prst="roundRect">
            <a:avLst>
              <a:gd name="adj" fmla="val 1296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3118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15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7599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768808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58" y="2602588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58" y="3517763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237412" y="2852807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88706"/>
            <a:ext cx="2133600" cy="561975"/>
          </a:xfrm>
          <a:prstGeom prst="roundRect">
            <a:avLst>
              <a:gd name="adj" fmla="val 4541"/>
            </a:avLst>
          </a:prstGeom>
        </p:spPr>
      </p:pic>
    </p:spTree>
    <p:extLst>
      <p:ext uri="{BB962C8B-B14F-4D97-AF65-F5344CB8AC3E}">
        <p14:creationId xmlns:p14="http://schemas.microsoft.com/office/powerpoint/2010/main" val="2914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2576</Words>
  <Application>Microsoft Office PowerPoint</Application>
  <PresentationFormat>Custom</PresentationFormat>
  <Paragraphs>535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HTML5 and CSS</vt:lpstr>
      <vt:lpstr>Table of Contents</vt:lpstr>
      <vt:lpstr>Have a Question?</vt:lpstr>
      <vt:lpstr>What is HTML?</vt:lpstr>
      <vt:lpstr>HTML Page – Example</vt:lpstr>
      <vt:lpstr>HTML – Developer Environments</vt:lpstr>
      <vt:lpstr>Exercise: Welcome to HTML</vt:lpstr>
      <vt:lpstr>Headings and Paragraphs</vt:lpstr>
      <vt:lpstr>Hyperlinks</vt:lpstr>
      <vt:lpstr>Exercise: Hello HTML</vt:lpstr>
      <vt:lpstr>Bullets and Numbered Lists</vt:lpstr>
      <vt:lpstr>Exercise: My TODO List</vt:lpstr>
      <vt:lpstr>Images</vt:lpstr>
      <vt:lpstr>Exercise: Fruits</vt:lpstr>
      <vt:lpstr>Basic HTML Tags</vt:lpstr>
      <vt:lpstr>What is CSS?</vt:lpstr>
      <vt:lpstr>Exercise: Colors</vt:lpstr>
      <vt:lpstr>Fonts, Colors, Backgrounds, Borders, Padding</vt:lpstr>
      <vt:lpstr>Exercise: Rectangles</vt:lpstr>
      <vt:lpstr>The Dev Tools / Styles Inspector / [F12]</vt:lpstr>
      <vt:lpstr>Combining HTML and CSS Files</vt:lpstr>
      <vt:lpstr>Exercise – Languages</vt:lpstr>
      <vt:lpstr>Solution – Languages (HTML + CSS)</vt:lpstr>
      <vt:lpstr>Block Elements</vt:lpstr>
      <vt:lpstr>Inline Elements</vt:lpstr>
      <vt:lpstr>Inline-Block Elements</vt:lpstr>
      <vt:lpstr>Exercise – Navigation Icons (HTML)</vt:lpstr>
      <vt:lpstr>Exercise – Navigation Icons (CSS)</vt:lpstr>
      <vt:lpstr>Styling with CSS</vt:lpstr>
      <vt:lpstr>HTML Forms</vt:lpstr>
      <vt:lpstr>Exercise – Contact Us Form (HTML)</vt:lpstr>
      <vt:lpstr>Exercise – Styling the Contact Us Form (CSS)</vt:lpstr>
      <vt:lpstr>Floating Elements</vt:lpstr>
      <vt:lpstr>Exercise – Floating Elements (HTML)</vt:lpstr>
      <vt:lpstr>Exercise – Floating Elements (CSS)</vt:lpstr>
      <vt:lpstr>Exercise – Very Simple Web Site</vt:lpstr>
      <vt:lpstr>Solution – Very Simple Web Site (HTML)</vt:lpstr>
      <vt:lpstr>Solution – Very Simple Web Site (CSS)</vt:lpstr>
      <vt:lpstr>Solution – Very Simple Web Site (More CSS)</vt:lpstr>
      <vt:lpstr>Creating a Very Simple Web Site</vt:lpstr>
      <vt:lpstr>Summary</vt:lpstr>
      <vt:lpstr>HTML5 and CSS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 and CSS</dc:title>
  <dc:subject>HTML, CSS and JavaScript Course</dc:subject>
  <dc:creator/>
  <cp:keywords>HTML, CSS,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2016-06-15T08:03:23Z</dcterms:modified>
  <cp:category>front-end,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